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57" r:id="rId14"/>
    <p:sldId id="258" r:id="rId15"/>
    <p:sldId id="273" r:id="rId16"/>
    <p:sldId id="2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74" d="100"/>
          <a:sy n="74" d="100"/>
        </p:scale>
        <p:origin x="4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A2809E8-CB7B-4721-AFA8-659327A47942}" type="datetimeFigureOut">
              <a:rPr lang="en-US" smtClean="0"/>
              <a:t>2/15/2020</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0FC8C28-6CBF-453A-9D3D-B0CE4C58FA9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573933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809E8-CB7B-4721-AFA8-659327A47942}"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367959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809E8-CB7B-4721-AFA8-659327A47942}"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418415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809E8-CB7B-4721-AFA8-659327A47942}"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4079240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809E8-CB7B-4721-AFA8-659327A47942}"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C8C28-6CBF-453A-9D3D-B0CE4C58FA9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507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2809E8-CB7B-4721-AFA8-659327A47942}" type="datetimeFigureOut">
              <a:rPr lang="en-US" smtClean="0"/>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140764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2809E8-CB7B-4721-AFA8-659327A47942}" type="datetimeFigureOut">
              <a:rPr lang="en-US" smtClean="0"/>
              <a:t>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4282481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2809E8-CB7B-4721-AFA8-659327A47942}" type="datetimeFigureOut">
              <a:rPr lang="en-US" smtClean="0"/>
              <a:t>2/15/2020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1703068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809E8-CB7B-4721-AFA8-659327A47942}" type="datetimeFigureOut">
              <a:rPr lang="en-US" smtClean="0"/>
              <a:t>2/15/2020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2216524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809E8-CB7B-4721-AFA8-659327A47942}" type="datetimeFigureOut">
              <a:rPr lang="en-US" smtClean="0"/>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4237671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809E8-CB7B-4721-AFA8-659327A47942}" type="datetimeFigureOut">
              <a:rPr lang="en-US" smtClean="0"/>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4069767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A2809E8-CB7B-4721-AFA8-659327A47942}" type="datetimeFigureOut">
              <a:rPr lang="en-US" smtClean="0"/>
              <a:t>2/15/2020</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0FC8C28-6CBF-453A-9D3D-B0CE4C58FA97}" type="slidenum">
              <a:rPr lang="en-US" smtClean="0"/>
              <a:t>‹#›</a:t>
            </a:fld>
            <a:endParaRPr lang="en-US"/>
          </a:p>
        </p:txBody>
      </p:sp>
    </p:spTree>
    <p:extLst>
      <p:ext uri="{BB962C8B-B14F-4D97-AF65-F5344CB8AC3E}">
        <p14:creationId xmlns:p14="http://schemas.microsoft.com/office/powerpoint/2010/main" val="1902134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07/relationships/media" Target="../media/media2.mp3"/><Relationship Id="rId7" Type="http://schemas.openxmlformats.org/officeDocument/2006/relationships/image" Target="../media/image6.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68;p16">
            <a:extLst>
              <a:ext uri="{FF2B5EF4-FFF2-40B4-BE49-F238E27FC236}">
                <a16:creationId xmlns:a16="http://schemas.microsoft.com/office/drawing/2014/main" id="{B69E3763-B931-4CED-9D3E-BCB273DC8CCC}"/>
              </a:ext>
            </a:extLst>
          </p:cNvPr>
          <p:cNvPicPr preferRelativeResize="0"/>
          <p:nvPr/>
        </p:nvPicPr>
        <p:blipFill rotWithShape="1">
          <a:blip r:embed="rId2">
            <a:alphaModFix/>
          </a:blip>
          <a:srcRect b="22714"/>
          <a:stretch/>
        </p:blipFill>
        <p:spPr>
          <a:xfrm>
            <a:off x="0" y="0"/>
            <a:ext cx="12192004" cy="6858000"/>
          </a:xfrm>
          <a:prstGeom prst="rect">
            <a:avLst/>
          </a:prstGeom>
          <a:noFill/>
          <a:ln>
            <a:noFill/>
          </a:ln>
        </p:spPr>
      </p:pic>
      <p:sp>
        <p:nvSpPr>
          <p:cNvPr id="5" name="Title 1">
            <a:extLst>
              <a:ext uri="{FF2B5EF4-FFF2-40B4-BE49-F238E27FC236}">
                <a16:creationId xmlns:a16="http://schemas.microsoft.com/office/drawing/2014/main" id="{9F3060A1-F582-41E0-B38F-906B5248BA1A}"/>
              </a:ext>
            </a:extLst>
          </p:cNvPr>
          <p:cNvSpPr>
            <a:spLocks noGrp="1"/>
          </p:cNvSpPr>
          <p:nvPr>
            <p:ph type="ctrTitle"/>
          </p:nvPr>
        </p:nvSpPr>
        <p:spPr>
          <a:xfrm>
            <a:off x="1258684" y="727046"/>
            <a:ext cx="9418320" cy="2188029"/>
          </a:xfrm>
        </p:spPr>
        <p:txBody>
          <a:bodyPr/>
          <a:lstStyle/>
          <a:p>
            <a:r>
              <a:rPr lang="en-US" b="1" dirty="0"/>
              <a:t>Audio Codeword Decryption </a:t>
            </a:r>
          </a:p>
        </p:txBody>
      </p:sp>
      <p:sp>
        <p:nvSpPr>
          <p:cNvPr id="6" name="Subtitle 2">
            <a:extLst>
              <a:ext uri="{FF2B5EF4-FFF2-40B4-BE49-F238E27FC236}">
                <a16:creationId xmlns:a16="http://schemas.microsoft.com/office/drawing/2014/main" id="{286E224F-CD6D-4A92-A306-5593C219637E}"/>
              </a:ext>
            </a:extLst>
          </p:cNvPr>
          <p:cNvSpPr>
            <a:spLocks noGrp="1"/>
          </p:cNvSpPr>
          <p:nvPr>
            <p:ph type="subTitle" idx="1"/>
          </p:nvPr>
        </p:nvSpPr>
        <p:spPr>
          <a:xfrm>
            <a:off x="256309" y="5830151"/>
            <a:ext cx="5711535" cy="512762"/>
          </a:xfrm>
        </p:spPr>
        <p:txBody>
          <a:bodyPr/>
          <a:lstStyle/>
          <a:p>
            <a:r>
              <a:rPr lang="en-US" b="1" dirty="0">
                <a:solidFill>
                  <a:srgbClr val="FFFFFF"/>
                </a:solidFill>
                <a:ea typeface="Calibri"/>
                <a:cs typeface="Calibri"/>
                <a:sym typeface="Calibri"/>
              </a:rPr>
              <a:t>Rensselaer Polytechnic Institute  </a:t>
            </a:r>
            <a:endParaRPr lang="en-US" dirty="0">
              <a:solidFill>
                <a:srgbClr val="FFFFFF"/>
              </a:solidFill>
              <a:latin typeface="Arial"/>
              <a:ea typeface="Arial"/>
              <a:cs typeface="Arial"/>
              <a:sym typeface="Arial"/>
            </a:endParaRPr>
          </a:p>
        </p:txBody>
      </p:sp>
      <p:pic>
        <p:nvPicPr>
          <p:cNvPr id="7" name="Google Shape;71;p16">
            <a:extLst>
              <a:ext uri="{FF2B5EF4-FFF2-40B4-BE49-F238E27FC236}">
                <a16:creationId xmlns:a16="http://schemas.microsoft.com/office/drawing/2014/main" id="{EDEFC0A7-A681-4A7A-9B1A-7CF36903509B}"/>
              </a:ext>
            </a:extLst>
          </p:cNvPr>
          <p:cNvPicPr preferRelativeResize="0"/>
          <p:nvPr/>
        </p:nvPicPr>
        <p:blipFill rotWithShape="1">
          <a:blip r:embed="rId3">
            <a:alphaModFix/>
          </a:blip>
          <a:srcRect/>
          <a:stretch/>
        </p:blipFill>
        <p:spPr>
          <a:xfrm>
            <a:off x="10428736" y="5681673"/>
            <a:ext cx="1042298" cy="809719"/>
          </a:xfrm>
          <a:prstGeom prst="rect">
            <a:avLst/>
          </a:prstGeom>
          <a:noFill/>
          <a:ln>
            <a:noFill/>
          </a:ln>
        </p:spPr>
      </p:pic>
    </p:spTree>
    <p:extLst>
      <p:ext uri="{BB962C8B-B14F-4D97-AF65-F5344CB8AC3E}">
        <p14:creationId xmlns:p14="http://schemas.microsoft.com/office/powerpoint/2010/main" val="156791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9E71A0-DDE8-4C27-9911-E7791D81E46D}"/>
              </a:ext>
            </a:extLst>
          </p:cNvPr>
          <p:cNvPicPr>
            <a:picLocks noChangeAspect="1"/>
          </p:cNvPicPr>
          <p:nvPr/>
        </p:nvPicPr>
        <p:blipFill>
          <a:blip r:embed="rId2"/>
          <a:stretch>
            <a:fillRect/>
          </a:stretch>
        </p:blipFill>
        <p:spPr>
          <a:xfrm>
            <a:off x="3363539" y="1791195"/>
            <a:ext cx="5649832" cy="4391890"/>
          </a:xfrm>
          <a:prstGeom prst="rect">
            <a:avLst/>
          </a:prstGeom>
        </p:spPr>
      </p:pic>
      <p:sp>
        <p:nvSpPr>
          <p:cNvPr id="5" name="Title 1">
            <a:extLst>
              <a:ext uri="{FF2B5EF4-FFF2-40B4-BE49-F238E27FC236}">
                <a16:creationId xmlns:a16="http://schemas.microsoft.com/office/drawing/2014/main" id="{3FA0770F-EB43-4292-A3C8-506CD8605E6C}"/>
              </a:ext>
            </a:extLst>
          </p:cNvPr>
          <p:cNvSpPr>
            <a:spLocks noGrp="1"/>
          </p:cNvSpPr>
          <p:nvPr>
            <p:ph type="title"/>
          </p:nvPr>
        </p:nvSpPr>
        <p:spPr>
          <a:xfrm>
            <a:off x="1261872" y="365760"/>
            <a:ext cx="9692640" cy="1325562"/>
          </a:xfrm>
        </p:spPr>
        <p:txBody>
          <a:bodyPr/>
          <a:lstStyle/>
          <a:p>
            <a:r>
              <a:rPr lang="en-US" dirty="0"/>
              <a:t>What filter would clean the signal?</a:t>
            </a:r>
          </a:p>
        </p:txBody>
      </p:sp>
      <p:cxnSp>
        <p:nvCxnSpPr>
          <p:cNvPr id="6" name="Straight Connector 5">
            <a:extLst>
              <a:ext uri="{FF2B5EF4-FFF2-40B4-BE49-F238E27FC236}">
                <a16:creationId xmlns:a16="http://schemas.microsoft.com/office/drawing/2014/main" id="{62E98C9F-73A1-40FB-B72F-0C59823411B9}"/>
              </a:ext>
            </a:extLst>
          </p:cNvPr>
          <p:cNvCxnSpPr>
            <a:cxnSpLocks/>
          </p:cNvCxnSpPr>
          <p:nvPr/>
        </p:nvCxnSpPr>
        <p:spPr>
          <a:xfrm flipV="1">
            <a:off x="5312229" y="2046514"/>
            <a:ext cx="0" cy="37773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EFD656D-D0DC-4C81-BC00-C715D01D15E3}"/>
              </a:ext>
            </a:extLst>
          </p:cNvPr>
          <p:cNvCxnSpPr>
            <a:cxnSpLocks/>
          </p:cNvCxnSpPr>
          <p:nvPr/>
        </p:nvCxnSpPr>
        <p:spPr>
          <a:xfrm flipH="1">
            <a:off x="3933825" y="2046514"/>
            <a:ext cx="137840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12FEE73-E7A2-43AA-B223-3BF961C936CA}"/>
              </a:ext>
            </a:extLst>
          </p:cNvPr>
          <p:cNvSpPr/>
          <p:nvPr/>
        </p:nvSpPr>
        <p:spPr>
          <a:xfrm>
            <a:off x="1788178" y="2527731"/>
            <a:ext cx="1292341" cy="369332"/>
          </a:xfrm>
          <a:prstGeom prst="rect">
            <a:avLst/>
          </a:prstGeom>
        </p:spPr>
        <p:txBody>
          <a:bodyPr wrap="none">
            <a:spAutoFit/>
          </a:bodyPr>
          <a:lstStyle/>
          <a:p>
            <a:pPr algn="ctr"/>
            <a:r>
              <a:rPr lang="en-US" dirty="0" err="1"/>
              <a:t>Highpass</a:t>
            </a:r>
            <a:r>
              <a:rPr lang="en-US" dirty="0"/>
              <a:t>?</a:t>
            </a:r>
          </a:p>
        </p:txBody>
      </p:sp>
      <p:sp>
        <p:nvSpPr>
          <p:cNvPr id="15" name="Rectangle 14">
            <a:extLst>
              <a:ext uri="{FF2B5EF4-FFF2-40B4-BE49-F238E27FC236}">
                <a16:creationId xmlns:a16="http://schemas.microsoft.com/office/drawing/2014/main" id="{E57D8FB4-9E0E-43AB-AEE3-4C5BBF7BF77C}"/>
              </a:ext>
            </a:extLst>
          </p:cNvPr>
          <p:cNvSpPr/>
          <p:nvPr/>
        </p:nvSpPr>
        <p:spPr>
          <a:xfrm>
            <a:off x="1768141" y="4418919"/>
            <a:ext cx="1332416" cy="369332"/>
          </a:xfrm>
          <a:prstGeom prst="rect">
            <a:avLst/>
          </a:prstGeom>
        </p:spPr>
        <p:txBody>
          <a:bodyPr wrap="none">
            <a:spAutoFit/>
          </a:bodyPr>
          <a:lstStyle/>
          <a:p>
            <a:pPr algn="ctr"/>
            <a:r>
              <a:rPr lang="en-US" dirty="0"/>
              <a:t>Bandpass?</a:t>
            </a:r>
          </a:p>
        </p:txBody>
      </p:sp>
      <p:sp>
        <p:nvSpPr>
          <p:cNvPr id="20" name="Rectangle 19">
            <a:extLst>
              <a:ext uri="{FF2B5EF4-FFF2-40B4-BE49-F238E27FC236}">
                <a16:creationId xmlns:a16="http://schemas.microsoft.com/office/drawing/2014/main" id="{AA9222AF-3B88-41F8-A18E-68334450C991}"/>
              </a:ext>
            </a:extLst>
          </p:cNvPr>
          <p:cNvSpPr/>
          <p:nvPr/>
        </p:nvSpPr>
        <p:spPr>
          <a:xfrm>
            <a:off x="1778561" y="3823342"/>
            <a:ext cx="1301958" cy="369332"/>
          </a:xfrm>
          <a:prstGeom prst="rect">
            <a:avLst/>
          </a:prstGeom>
        </p:spPr>
        <p:txBody>
          <a:bodyPr wrap="none">
            <a:spAutoFit/>
          </a:bodyPr>
          <a:lstStyle/>
          <a:p>
            <a:pPr algn="ctr"/>
            <a:r>
              <a:rPr lang="en-US" dirty="0" err="1"/>
              <a:t>Bandstop</a:t>
            </a:r>
            <a:r>
              <a:rPr lang="en-US" dirty="0"/>
              <a:t>?</a:t>
            </a:r>
          </a:p>
        </p:txBody>
      </p:sp>
      <p:sp>
        <p:nvSpPr>
          <p:cNvPr id="21" name="Rectangle 20">
            <a:extLst>
              <a:ext uri="{FF2B5EF4-FFF2-40B4-BE49-F238E27FC236}">
                <a16:creationId xmlns:a16="http://schemas.microsoft.com/office/drawing/2014/main" id="{264EF110-2322-4BA9-A002-920D53029D36}"/>
              </a:ext>
            </a:extLst>
          </p:cNvPr>
          <p:cNvSpPr/>
          <p:nvPr/>
        </p:nvSpPr>
        <p:spPr>
          <a:xfrm>
            <a:off x="1823445" y="3175536"/>
            <a:ext cx="1212190" cy="369332"/>
          </a:xfrm>
          <a:prstGeom prst="rect">
            <a:avLst/>
          </a:prstGeom>
        </p:spPr>
        <p:txBody>
          <a:bodyPr wrap="none">
            <a:spAutoFit/>
          </a:bodyPr>
          <a:lstStyle/>
          <a:p>
            <a:pPr algn="ctr"/>
            <a:r>
              <a:rPr lang="en-US" dirty="0"/>
              <a:t>Lowpass?</a:t>
            </a:r>
          </a:p>
        </p:txBody>
      </p:sp>
      <p:sp>
        <p:nvSpPr>
          <p:cNvPr id="22" name="Rectangle 21">
            <a:extLst>
              <a:ext uri="{FF2B5EF4-FFF2-40B4-BE49-F238E27FC236}">
                <a16:creationId xmlns:a16="http://schemas.microsoft.com/office/drawing/2014/main" id="{0F9558E6-6A43-4B57-8EF9-FE1290D16200}"/>
              </a:ext>
            </a:extLst>
          </p:cNvPr>
          <p:cNvSpPr/>
          <p:nvPr/>
        </p:nvSpPr>
        <p:spPr>
          <a:xfrm>
            <a:off x="1768141" y="3005548"/>
            <a:ext cx="1332416" cy="7254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61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3C08A2-48C4-4E49-8945-7EA9E2BA90FE}"/>
              </a:ext>
            </a:extLst>
          </p:cNvPr>
          <p:cNvPicPr>
            <a:picLocks noChangeAspect="1"/>
          </p:cNvPicPr>
          <p:nvPr/>
        </p:nvPicPr>
        <p:blipFill>
          <a:blip r:embed="rId2"/>
          <a:stretch>
            <a:fillRect/>
          </a:stretch>
        </p:blipFill>
        <p:spPr>
          <a:xfrm>
            <a:off x="3195979" y="563479"/>
            <a:ext cx="5599680" cy="4291096"/>
          </a:xfrm>
          <a:prstGeom prst="rect">
            <a:avLst/>
          </a:prstGeom>
        </p:spPr>
      </p:pic>
      <p:cxnSp>
        <p:nvCxnSpPr>
          <p:cNvPr id="5" name="Straight Connector 4">
            <a:extLst>
              <a:ext uri="{FF2B5EF4-FFF2-40B4-BE49-F238E27FC236}">
                <a16:creationId xmlns:a16="http://schemas.microsoft.com/office/drawing/2014/main" id="{F3959D23-E82C-4646-A1B8-4EC2E2E164E9}"/>
              </a:ext>
            </a:extLst>
          </p:cNvPr>
          <p:cNvCxnSpPr>
            <a:cxnSpLocks/>
          </p:cNvCxnSpPr>
          <p:nvPr/>
        </p:nvCxnSpPr>
        <p:spPr>
          <a:xfrm flipV="1">
            <a:off x="5192486" y="789850"/>
            <a:ext cx="0" cy="37773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F819BB7-A277-4295-A2AC-CD56FC1C442E}"/>
              </a:ext>
            </a:extLst>
          </p:cNvPr>
          <p:cNvCxnSpPr>
            <a:cxnSpLocks/>
          </p:cNvCxnSpPr>
          <p:nvPr/>
        </p:nvCxnSpPr>
        <p:spPr>
          <a:xfrm flipH="1">
            <a:off x="3676650" y="789850"/>
            <a:ext cx="15158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3B1BB963-A38E-43DD-85E2-BEAE22679B5A}"/>
              </a:ext>
            </a:extLst>
          </p:cNvPr>
          <p:cNvSpPr>
            <a:spLocks noGrp="1"/>
          </p:cNvSpPr>
          <p:nvPr>
            <p:ph idx="1"/>
          </p:nvPr>
        </p:nvSpPr>
        <p:spPr>
          <a:xfrm>
            <a:off x="1698139" y="5055325"/>
            <a:ext cx="8595360" cy="1012825"/>
          </a:xfrm>
        </p:spPr>
        <p:txBody>
          <a:bodyPr>
            <a:normAutofit/>
          </a:bodyPr>
          <a:lstStyle/>
          <a:p>
            <a:pPr marL="0" indent="0" algn="ctr">
              <a:buNone/>
            </a:pPr>
            <a:r>
              <a:rPr lang="en-US" sz="2500" i="1" dirty="0"/>
              <a:t>*Why would the previous </a:t>
            </a:r>
            <a:r>
              <a:rPr lang="en-US" sz="2500" b="1" i="1" u="sng" dirty="0" err="1">
                <a:solidFill>
                  <a:srgbClr val="0070C0"/>
                </a:solidFill>
              </a:rPr>
              <a:t>bandstop</a:t>
            </a:r>
            <a:r>
              <a:rPr lang="en-US" sz="2500" i="1" dirty="0"/>
              <a:t> filter </a:t>
            </a:r>
            <a:r>
              <a:rPr lang="en-US" sz="2500" b="1" i="1" u="sng" dirty="0"/>
              <a:t>NOT</a:t>
            </a:r>
            <a:r>
              <a:rPr lang="en-US" sz="2500" i="1" dirty="0"/>
              <a:t> have worked for this audio clip?</a:t>
            </a:r>
          </a:p>
        </p:txBody>
      </p:sp>
    </p:spTree>
    <p:extLst>
      <p:ext uri="{BB962C8B-B14F-4D97-AF65-F5344CB8AC3E}">
        <p14:creationId xmlns:p14="http://schemas.microsoft.com/office/powerpoint/2010/main" val="1805008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A1CA-4EC4-4696-B390-DC732CC84E40}"/>
              </a:ext>
            </a:extLst>
          </p:cNvPr>
          <p:cNvSpPr>
            <a:spLocks noGrp="1"/>
          </p:cNvSpPr>
          <p:nvPr>
            <p:ph type="title"/>
          </p:nvPr>
        </p:nvSpPr>
        <p:spPr>
          <a:xfrm>
            <a:off x="903514" y="2460795"/>
            <a:ext cx="9535885" cy="1936410"/>
          </a:xfrm>
        </p:spPr>
        <p:txBody>
          <a:bodyPr>
            <a:noAutofit/>
          </a:bodyPr>
          <a:lstStyle/>
          <a:p>
            <a:pPr algn="ctr"/>
            <a:r>
              <a:rPr lang="en-US" sz="6000" dirty="0"/>
              <a:t>Message Decryption through Audio Filtering</a:t>
            </a:r>
          </a:p>
        </p:txBody>
      </p:sp>
    </p:spTree>
    <p:extLst>
      <p:ext uri="{BB962C8B-B14F-4D97-AF65-F5344CB8AC3E}">
        <p14:creationId xmlns:p14="http://schemas.microsoft.com/office/powerpoint/2010/main" val="2866405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4C59-26EE-484B-94E5-EEA74DB07E5A}"/>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034EDBAA-7F04-4D6D-8992-D86E4326C4FE}"/>
              </a:ext>
            </a:extLst>
          </p:cNvPr>
          <p:cNvSpPr>
            <a:spLocks noGrp="1"/>
          </p:cNvSpPr>
          <p:nvPr>
            <p:ph idx="1"/>
          </p:nvPr>
        </p:nvSpPr>
        <p:spPr>
          <a:xfrm>
            <a:off x="1261871" y="1828800"/>
            <a:ext cx="5802957" cy="4351337"/>
          </a:xfrm>
        </p:spPr>
        <p:txBody>
          <a:bodyPr>
            <a:normAutofit/>
          </a:bodyPr>
          <a:lstStyle/>
          <a:p>
            <a:r>
              <a:rPr lang="en-US" sz="1900" dirty="0"/>
              <a:t>Each group will clean audio files containing a random message of seven letters and numbers.</a:t>
            </a:r>
          </a:p>
          <a:p>
            <a:pPr lvl="1"/>
            <a:r>
              <a:rPr lang="en-US" sz="1900" dirty="0"/>
              <a:t>Example: ‘</a:t>
            </a:r>
            <a:r>
              <a:rPr lang="en-US" sz="1900" b="1" dirty="0">
                <a:solidFill>
                  <a:srgbClr val="FF0000"/>
                </a:solidFill>
              </a:rPr>
              <a:t>x87v774</a:t>
            </a:r>
            <a:r>
              <a:rPr lang="en-US" sz="1900" dirty="0"/>
              <a:t>’</a:t>
            </a:r>
          </a:p>
          <a:p>
            <a:endParaRPr lang="en-US" sz="1900" dirty="0"/>
          </a:p>
          <a:p>
            <a:r>
              <a:rPr lang="en-US" sz="1900" dirty="0"/>
              <a:t>These seven characters are paired with a folder inside of the folder ‘</a:t>
            </a:r>
            <a:r>
              <a:rPr lang="en-US" sz="1900" b="1" u="sng" dirty="0" err="1">
                <a:solidFill>
                  <a:srgbClr val="0070C0"/>
                </a:solidFill>
              </a:rPr>
              <a:t>mainDirectory</a:t>
            </a:r>
            <a:r>
              <a:rPr lang="en-US" sz="1900" b="1" u="sng" dirty="0">
                <a:solidFill>
                  <a:srgbClr val="0070C0"/>
                </a:solidFill>
              </a:rPr>
              <a:t>/</a:t>
            </a:r>
            <a:r>
              <a:rPr lang="en-US" sz="1900" dirty="0"/>
              <a:t>’</a:t>
            </a:r>
          </a:p>
          <a:p>
            <a:pPr lvl="1"/>
            <a:r>
              <a:rPr lang="en-US" sz="1900" dirty="0"/>
              <a:t>First, find the folder of first four characters ‘</a:t>
            </a:r>
            <a:r>
              <a:rPr lang="en-US" sz="1900" b="1" dirty="0">
                <a:solidFill>
                  <a:srgbClr val="FF0000"/>
                </a:solidFill>
              </a:rPr>
              <a:t>x87v/</a:t>
            </a:r>
            <a:r>
              <a:rPr lang="en-US" sz="1900" dirty="0"/>
              <a:t>’</a:t>
            </a:r>
          </a:p>
          <a:p>
            <a:pPr lvl="1"/>
            <a:r>
              <a:rPr lang="en-US" sz="1900" dirty="0"/>
              <a:t>Next locate the subfolder given by last three characters ‘</a:t>
            </a:r>
            <a:r>
              <a:rPr lang="en-US" sz="1900" b="1" dirty="0">
                <a:solidFill>
                  <a:srgbClr val="FF0000"/>
                </a:solidFill>
              </a:rPr>
              <a:t>774/</a:t>
            </a:r>
            <a:r>
              <a:rPr lang="en-US" sz="1900" dirty="0"/>
              <a:t>’</a:t>
            </a:r>
          </a:p>
          <a:p>
            <a:pPr lvl="1"/>
            <a:endParaRPr lang="en-US" sz="1900" dirty="0"/>
          </a:p>
          <a:p>
            <a:endParaRPr lang="en-US" sz="1900" dirty="0"/>
          </a:p>
        </p:txBody>
      </p:sp>
      <p:pic>
        <p:nvPicPr>
          <p:cNvPr id="5" name="Picture 4">
            <a:extLst>
              <a:ext uri="{FF2B5EF4-FFF2-40B4-BE49-F238E27FC236}">
                <a16:creationId xmlns:a16="http://schemas.microsoft.com/office/drawing/2014/main" id="{5FF24CE8-42C7-4B5D-B4AD-7765D2696360}"/>
              </a:ext>
            </a:extLst>
          </p:cNvPr>
          <p:cNvPicPr>
            <a:picLocks noChangeAspect="1"/>
          </p:cNvPicPr>
          <p:nvPr/>
        </p:nvPicPr>
        <p:blipFill rotWithShape="1">
          <a:blip r:embed="rId2"/>
          <a:srcRect r="38521"/>
          <a:stretch/>
        </p:blipFill>
        <p:spPr>
          <a:xfrm>
            <a:off x="7384895" y="1905000"/>
            <a:ext cx="1071631" cy="139065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C522552-BB2A-4206-BADE-C575B675A7C6}"/>
                  </a:ext>
                </a:extLst>
              </p:cNvPr>
              <p:cNvSpPr/>
              <p:nvPr/>
            </p:nvSpPr>
            <p:spPr>
              <a:xfrm>
                <a:off x="7601452" y="3266673"/>
                <a:ext cx="548548" cy="477054"/>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en-US" sz="2500" i="1" dirty="0" smtClean="0">
                          <a:latin typeface="Cambria Math" panose="02040503050406030204" pitchFamily="18" charset="0"/>
                          <a:ea typeface="Cambria Math" panose="02040503050406030204" pitchFamily="18" charset="0"/>
                        </a:rPr>
                        <m:t>⋯</m:t>
                      </m:r>
                    </m:oMath>
                  </m:oMathPara>
                </a14:m>
                <a:endParaRPr lang="en-US" sz="2500" dirty="0"/>
              </a:p>
            </p:txBody>
          </p:sp>
        </mc:Choice>
        <mc:Fallback xmlns="">
          <p:sp>
            <p:nvSpPr>
              <p:cNvPr id="6" name="Rectangle 5">
                <a:extLst>
                  <a:ext uri="{FF2B5EF4-FFF2-40B4-BE49-F238E27FC236}">
                    <a16:creationId xmlns:a16="http://schemas.microsoft.com/office/drawing/2014/main" id="{2C522552-BB2A-4206-BADE-C575B675A7C6}"/>
                  </a:ext>
                </a:extLst>
              </p:cNvPr>
              <p:cNvSpPr>
                <a:spLocks noRot="1" noChangeAspect="1" noMove="1" noResize="1" noEditPoints="1" noAdjustHandles="1" noChangeArrowheads="1" noChangeShapeType="1" noTextEdit="1"/>
              </p:cNvSpPr>
              <p:nvPr/>
            </p:nvSpPr>
            <p:spPr>
              <a:xfrm>
                <a:off x="7601452" y="3266673"/>
                <a:ext cx="548548" cy="477054"/>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B84C581-E97E-4066-8124-0897A0A1CDDC}"/>
              </a:ext>
            </a:extLst>
          </p:cNvPr>
          <p:cNvPicPr>
            <a:picLocks noChangeAspect="1"/>
          </p:cNvPicPr>
          <p:nvPr/>
        </p:nvPicPr>
        <p:blipFill rotWithShape="1">
          <a:blip r:embed="rId4"/>
          <a:srcRect r="56291"/>
          <a:stretch/>
        </p:blipFill>
        <p:spPr>
          <a:xfrm>
            <a:off x="7394894" y="3714751"/>
            <a:ext cx="1061632" cy="809625"/>
          </a:xfrm>
          <a:prstGeom prst="rect">
            <a:avLst/>
          </a:prstGeom>
        </p:spPr>
      </p:pic>
      <p:pic>
        <p:nvPicPr>
          <p:cNvPr id="9" name="Picture 8">
            <a:extLst>
              <a:ext uri="{FF2B5EF4-FFF2-40B4-BE49-F238E27FC236}">
                <a16:creationId xmlns:a16="http://schemas.microsoft.com/office/drawing/2014/main" id="{C26574BD-28BE-45B3-B8E3-E10F1C30E7BC}"/>
              </a:ext>
            </a:extLst>
          </p:cNvPr>
          <p:cNvPicPr>
            <a:picLocks noChangeAspect="1"/>
          </p:cNvPicPr>
          <p:nvPr/>
        </p:nvPicPr>
        <p:blipFill>
          <a:blip r:embed="rId5"/>
          <a:stretch>
            <a:fillRect/>
          </a:stretch>
        </p:blipFill>
        <p:spPr>
          <a:xfrm>
            <a:off x="8456526" y="2771774"/>
            <a:ext cx="1819275" cy="1047750"/>
          </a:xfrm>
          <a:prstGeom prst="rect">
            <a:avLst/>
          </a:prstGeom>
        </p:spPr>
      </p:pic>
      <p:sp>
        <p:nvSpPr>
          <p:cNvPr id="10" name="Rectangle 9">
            <a:extLst>
              <a:ext uri="{FF2B5EF4-FFF2-40B4-BE49-F238E27FC236}">
                <a16:creationId xmlns:a16="http://schemas.microsoft.com/office/drawing/2014/main" id="{355B1CA5-30DB-49FF-AA23-F443982A0584}"/>
              </a:ext>
            </a:extLst>
          </p:cNvPr>
          <p:cNvSpPr/>
          <p:nvPr/>
        </p:nvSpPr>
        <p:spPr>
          <a:xfrm>
            <a:off x="7498173" y="3983491"/>
            <a:ext cx="755106" cy="2721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9F9814-6F37-403D-A20B-B383AD3E550B}"/>
              </a:ext>
            </a:extLst>
          </p:cNvPr>
          <p:cNvSpPr/>
          <p:nvPr/>
        </p:nvSpPr>
        <p:spPr>
          <a:xfrm>
            <a:off x="8455463" y="3038454"/>
            <a:ext cx="755106" cy="2721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AF296AF2-5DE6-49CA-8BEC-DF64EDDD0DD4}"/>
              </a:ext>
            </a:extLst>
          </p:cNvPr>
          <p:cNvCxnSpPr>
            <a:stCxn id="10" idx="3"/>
            <a:endCxn id="11" idx="1"/>
          </p:cNvCxnSpPr>
          <p:nvPr/>
        </p:nvCxnSpPr>
        <p:spPr>
          <a:xfrm flipV="1">
            <a:off x="8253279" y="3174526"/>
            <a:ext cx="202184" cy="945037"/>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5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BC0B-46D5-427D-A803-D4F3ED8A2A6F}"/>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BBF8E389-DFF5-44BB-BF7D-7354B3B9DFEE}"/>
              </a:ext>
            </a:extLst>
          </p:cNvPr>
          <p:cNvSpPr>
            <a:spLocks noGrp="1"/>
          </p:cNvSpPr>
          <p:nvPr>
            <p:ph idx="1"/>
          </p:nvPr>
        </p:nvSpPr>
        <p:spPr>
          <a:xfrm>
            <a:off x="1261872" y="1828800"/>
            <a:ext cx="6140414" cy="4663440"/>
          </a:xfrm>
        </p:spPr>
        <p:txBody>
          <a:bodyPr>
            <a:normAutofit lnSpcReduction="10000"/>
          </a:bodyPr>
          <a:lstStyle/>
          <a:p>
            <a:r>
              <a:rPr lang="en-US" dirty="0"/>
              <a:t>Inside this folder, there will be two files!</a:t>
            </a:r>
          </a:p>
          <a:p>
            <a:pPr lvl="1"/>
            <a:r>
              <a:rPr lang="en-US" b="1" dirty="0">
                <a:solidFill>
                  <a:srgbClr val="FF0000"/>
                </a:solidFill>
              </a:rPr>
              <a:t>‘</a:t>
            </a:r>
            <a:r>
              <a:rPr lang="en-US" b="1" dirty="0" err="1">
                <a:solidFill>
                  <a:srgbClr val="FF0000"/>
                </a:solidFill>
              </a:rPr>
              <a:t>clue.mat</a:t>
            </a:r>
            <a:r>
              <a:rPr lang="en-US" b="1" dirty="0">
                <a:solidFill>
                  <a:srgbClr val="FF0000"/>
                </a:solidFill>
              </a:rPr>
              <a:t>’</a:t>
            </a:r>
          </a:p>
          <a:p>
            <a:pPr lvl="1"/>
            <a:r>
              <a:rPr lang="en-US" b="1" dirty="0">
                <a:solidFill>
                  <a:srgbClr val="0070C0"/>
                </a:solidFill>
              </a:rPr>
              <a:t>‘Clue.txt’</a:t>
            </a:r>
          </a:p>
          <a:p>
            <a:r>
              <a:rPr lang="en-US" dirty="0"/>
              <a:t>If the message decoding was correct, you will be able to open the </a:t>
            </a:r>
            <a:r>
              <a:rPr lang="en-US" dirty="0">
                <a:solidFill>
                  <a:srgbClr val="0070C0"/>
                </a:solidFill>
              </a:rPr>
              <a:t>‘</a:t>
            </a:r>
            <a:r>
              <a:rPr lang="en-US" b="1" dirty="0">
                <a:solidFill>
                  <a:srgbClr val="0070C0"/>
                </a:solidFill>
              </a:rPr>
              <a:t>Clue.txt</a:t>
            </a:r>
            <a:r>
              <a:rPr lang="en-US" dirty="0">
                <a:solidFill>
                  <a:srgbClr val="0070C0"/>
                </a:solidFill>
              </a:rPr>
              <a:t>’</a:t>
            </a:r>
            <a:r>
              <a:rPr lang="en-US" dirty="0"/>
              <a:t> file and get the first part of the message.</a:t>
            </a:r>
          </a:p>
          <a:p>
            <a:r>
              <a:rPr lang="en-US" dirty="0"/>
              <a:t>If the message decoding was incorrect, you will receive a message like this…</a:t>
            </a:r>
          </a:p>
          <a:p>
            <a:r>
              <a:rPr lang="en-US" dirty="0"/>
              <a:t>The </a:t>
            </a:r>
            <a:r>
              <a:rPr lang="en-US" b="1" dirty="0">
                <a:solidFill>
                  <a:srgbClr val="FF0000"/>
                </a:solidFill>
              </a:rPr>
              <a:t>‘</a:t>
            </a:r>
            <a:r>
              <a:rPr lang="en-US" b="1" dirty="0" err="1">
                <a:solidFill>
                  <a:srgbClr val="FF0000"/>
                </a:solidFill>
              </a:rPr>
              <a:t>clue.mat</a:t>
            </a:r>
            <a:r>
              <a:rPr lang="en-US" b="1" dirty="0">
                <a:solidFill>
                  <a:srgbClr val="FF0000"/>
                </a:solidFill>
              </a:rPr>
              <a:t>’</a:t>
            </a:r>
            <a:r>
              <a:rPr lang="en-US" dirty="0"/>
              <a:t> file inside contains the next sound file to decode. Load this file and use what you’ve learned to choose the appropriate filter to figure out where to get your next clue!</a:t>
            </a:r>
          </a:p>
          <a:p>
            <a:r>
              <a:rPr lang="en-US" dirty="0"/>
              <a:t>The end message has </a:t>
            </a:r>
            <a:r>
              <a:rPr lang="en-US" b="1" u="sng" dirty="0"/>
              <a:t>five words</a:t>
            </a:r>
            <a:r>
              <a:rPr lang="en-US" dirty="0"/>
              <a:t>, so once your group figure out the message </a:t>
            </a:r>
            <a:r>
              <a:rPr lang="en-US" b="1" u="sng" dirty="0"/>
              <a:t>write it down</a:t>
            </a:r>
            <a:r>
              <a:rPr lang="en-US" dirty="0"/>
              <a:t> and </a:t>
            </a:r>
            <a:r>
              <a:rPr lang="en-US" b="1" u="sng" dirty="0"/>
              <a:t>show it to an EA</a:t>
            </a:r>
            <a:r>
              <a:rPr lang="en-US" dirty="0"/>
              <a:t>.</a:t>
            </a:r>
          </a:p>
        </p:txBody>
      </p:sp>
      <p:pic>
        <p:nvPicPr>
          <p:cNvPr id="4" name="Picture 3">
            <a:extLst>
              <a:ext uri="{FF2B5EF4-FFF2-40B4-BE49-F238E27FC236}">
                <a16:creationId xmlns:a16="http://schemas.microsoft.com/office/drawing/2014/main" id="{1B47CCAC-4E37-47F8-9EC9-C0714E81531E}"/>
              </a:ext>
            </a:extLst>
          </p:cNvPr>
          <p:cNvPicPr>
            <a:picLocks noChangeAspect="1"/>
          </p:cNvPicPr>
          <p:nvPr/>
        </p:nvPicPr>
        <p:blipFill>
          <a:blip r:embed="rId2"/>
          <a:stretch>
            <a:fillRect/>
          </a:stretch>
        </p:blipFill>
        <p:spPr>
          <a:xfrm>
            <a:off x="8023451" y="2981325"/>
            <a:ext cx="2219325" cy="895350"/>
          </a:xfrm>
          <a:prstGeom prst="rect">
            <a:avLst/>
          </a:prstGeom>
          <a:ln w="38100">
            <a:solidFill>
              <a:schemeClr val="tx1"/>
            </a:solidFill>
          </a:ln>
        </p:spPr>
      </p:pic>
      <p:cxnSp>
        <p:nvCxnSpPr>
          <p:cNvPr id="5" name="Connector: Elbow 4">
            <a:extLst>
              <a:ext uri="{FF2B5EF4-FFF2-40B4-BE49-F238E27FC236}">
                <a16:creationId xmlns:a16="http://schemas.microsoft.com/office/drawing/2014/main" id="{36803AC5-CA32-471A-88BB-F6F5A5024190}"/>
              </a:ext>
            </a:extLst>
          </p:cNvPr>
          <p:cNvCxnSpPr>
            <a:cxnSpLocks/>
            <a:endCxn id="4" idx="1"/>
          </p:cNvCxnSpPr>
          <p:nvPr/>
        </p:nvCxnSpPr>
        <p:spPr>
          <a:xfrm flipV="1">
            <a:off x="4582886" y="3429000"/>
            <a:ext cx="3440565" cy="642257"/>
          </a:xfrm>
          <a:prstGeom prst="bentConnector3">
            <a:avLst>
              <a:gd name="adj1" fmla="val 8417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20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A1CA-4EC4-4696-B390-DC732CC84E40}"/>
              </a:ext>
            </a:extLst>
          </p:cNvPr>
          <p:cNvSpPr>
            <a:spLocks noGrp="1"/>
          </p:cNvSpPr>
          <p:nvPr>
            <p:ph type="title"/>
          </p:nvPr>
        </p:nvSpPr>
        <p:spPr>
          <a:xfrm>
            <a:off x="406400" y="1959428"/>
            <a:ext cx="10830559" cy="2939143"/>
          </a:xfrm>
        </p:spPr>
        <p:txBody>
          <a:bodyPr>
            <a:noAutofit/>
          </a:bodyPr>
          <a:lstStyle/>
          <a:p>
            <a:pPr algn="ctr"/>
            <a:r>
              <a:rPr lang="en-US" sz="5500" dirty="0"/>
              <a:t>Open ‘</a:t>
            </a:r>
            <a:r>
              <a:rPr lang="en-US" sz="5500" b="1" dirty="0" err="1"/>
              <a:t>decoderFile.m</a:t>
            </a:r>
            <a:r>
              <a:rPr lang="en-US" sz="5500" dirty="0"/>
              <a:t>’ in the ‘</a:t>
            </a:r>
            <a:r>
              <a:rPr lang="en-US" sz="5500" b="1" dirty="0" err="1">
                <a:solidFill>
                  <a:srgbClr val="0070C0"/>
                </a:solidFill>
              </a:rPr>
              <a:t>audioDecoder</a:t>
            </a:r>
            <a:r>
              <a:rPr lang="en-US" sz="5500" b="1" dirty="0">
                <a:solidFill>
                  <a:srgbClr val="0070C0"/>
                </a:solidFill>
              </a:rPr>
              <a:t>/</a:t>
            </a:r>
            <a:r>
              <a:rPr lang="en-US" sz="5500" dirty="0">
                <a:solidFill>
                  <a:srgbClr val="0070C0"/>
                </a:solidFill>
              </a:rPr>
              <a:t>’ </a:t>
            </a:r>
            <a:r>
              <a:rPr lang="en-US" sz="5500" dirty="0"/>
              <a:t>folder and load ‘</a:t>
            </a:r>
            <a:r>
              <a:rPr lang="en-US" sz="5500" b="1" dirty="0">
                <a:solidFill>
                  <a:srgbClr val="C00000"/>
                </a:solidFill>
              </a:rPr>
              <a:t>clue#1_START.mat</a:t>
            </a:r>
            <a:r>
              <a:rPr lang="en-US" sz="5500" dirty="0"/>
              <a:t>’ to get started!</a:t>
            </a:r>
          </a:p>
        </p:txBody>
      </p:sp>
    </p:spTree>
    <p:extLst>
      <p:ext uri="{BB962C8B-B14F-4D97-AF65-F5344CB8AC3E}">
        <p14:creationId xmlns:p14="http://schemas.microsoft.com/office/powerpoint/2010/main" val="22793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59F3-F3A8-4ADE-98FD-6A89F24F2D93}"/>
              </a:ext>
            </a:extLst>
          </p:cNvPr>
          <p:cNvSpPr>
            <a:spLocks noGrp="1"/>
          </p:cNvSpPr>
          <p:nvPr>
            <p:ph type="title"/>
          </p:nvPr>
        </p:nvSpPr>
        <p:spPr/>
        <p:txBody>
          <a:bodyPr/>
          <a:lstStyle/>
          <a:p>
            <a:r>
              <a:rPr lang="en-US" dirty="0"/>
              <a:t>Awesome Fourier GIF</a:t>
            </a:r>
          </a:p>
        </p:txBody>
      </p:sp>
      <p:pic>
        <p:nvPicPr>
          <p:cNvPr id="5" name="Picture 4" descr="A close up of a logo&#10;&#10;Description automatically generated">
            <a:extLst>
              <a:ext uri="{FF2B5EF4-FFF2-40B4-BE49-F238E27FC236}">
                <a16:creationId xmlns:a16="http://schemas.microsoft.com/office/drawing/2014/main" id="{2334131C-74F4-4788-8F1C-E5CD7231F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6942" y="1926771"/>
            <a:ext cx="4762500" cy="3810000"/>
          </a:xfrm>
          <a:prstGeom prst="rect">
            <a:avLst/>
          </a:prstGeom>
        </p:spPr>
      </p:pic>
    </p:spTree>
    <p:extLst>
      <p:ext uri="{BB962C8B-B14F-4D97-AF65-F5344CB8AC3E}">
        <p14:creationId xmlns:p14="http://schemas.microsoft.com/office/powerpoint/2010/main" val="27787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8D8F-43BC-495E-BD2C-DC711DABFB73}"/>
              </a:ext>
            </a:extLst>
          </p:cNvPr>
          <p:cNvSpPr>
            <a:spLocks noGrp="1"/>
          </p:cNvSpPr>
          <p:nvPr>
            <p:ph type="title"/>
          </p:nvPr>
        </p:nvSpPr>
        <p:spPr/>
        <p:txBody>
          <a:bodyPr/>
          <a:lstStyle/>
          <a:p>
            <a:r>
              <a:rPr lang="en-US" dirty="0"/>
              <a:t>Soundwaves!</a:t>
            </a:r>
          </a:p>
        </p:txBody>
      </p:sp>
      <p:pic>
        <p:nvPicPr>
          <p:cNvPr id="5" name="Picture 4" descr="A view looking out of the water&#10;&#10;Description automatically generated">
            <a:extLst>
              <a:ext uri="{FF2B5EF4-FFF2-40B4-BE49-F238E27FC236}">
                <a16:creationId xmlns:a16="http://schemas.microsoft.com/office/drawing/2014/main" id="{2D0B05E4-C8CB-4D1C-BC44-96B9D3FB0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158" y="2183946"/>
            <a:ext cx="3476625" cy="3476625"/>
          </a:xfrm>
          <a:prstGeom prst="rect">
            <a:avLst/>
          </a:prstGeom>
        </p:spPr>
      </p:pic>
      <p:sp>
        <p:nvSpPr>
          <p:cNvPr id="6" name="Rectangle 5">
            <a:extLst>
              <a:ext uri="{FF2B5EF4-FFF2-40B4-BE49-F238E27FC236}">
                <a16:creationId xmlns:a16="http://schemas.microsoft.com/office/drawing/2014/main" id="{A1156B03-05AF-4A8B-B65C-EB9B9A0F5820}"/>
              </a:ext>
            </a:extLst>
          </p:cNvPr>
          <p:cNvSpPr/>
          <p:nvPr/>
        </p:nvSpPr>
        <p:spPr>
          <a:xfrm>
            <a:off x="6140514" y="2789858"/>
            <a:ext cx="3727302" cy="861774"/>
          </a:xfrm>
          <a:prstGeom prst="rect">
            <a:avLst/>
          </a:prstGeom>
        </p:spPr>
        <p:txBody>
          <a:bodyPr wrap="none">
            <a:spAutoFit/>
          </a:bodyPr>
          <a:lstStyle/>
          <a:p>
            <a:pPr algn="ctr"/>
            <a:r>
              <a:rPr lang="en-US" sz="2500" b="1" u="sng" dirty="0"/>
              <a:t>Lower frequency </a:t>
            </a:r>
          </a:p>
          <a:p>
            <a:pPr algn="ctr"/>
            <a:r>
              <a:rPr lang="en-US" sz="2500" b="1" u="sng" dirty="0"/>
              <a:t>= Deeper pitch sound</a:t>
            </a:r>
            <a:endParaRPr lang="en-US" sz="2500" dirty="0"/>
          </a:p>
        </p:txBody>
      </p:sp>
      <p:sp>
        <p:nvSpPr>
          <p:cNvPr id="7" name="Rectangle 6">
            <a:extLst>
              <a:ext uri="{FF2B5EF4-FFF2-40B4-BE49-F238E27FC236}">
                <a16:creationId xmlns:a16="http://schemas.microsoft.com/office/drawing/2014/main" id="{84089ABC-9CB6-4681-ADDA-C27E9D9ACE53}"/>
              </a:ext>
            </a:extLst>
          </p:cNvPr>
          <p:cNvSpPr/>
          <p:nvPr/>
        </p:nvSpPr>
        <p:spPr>
          <a:xfrm>
            <a:off x="6259286" y="4319282"/>
            <a:ext cx="3690434" cy="861774"/>
          </a:xfrm>
          <a:prstGeom prst="rect">
            <a:avLst/>
          </a:prstGeom>
        </p:spPr>
        <p:txBody>
          <a:bodyPr wrap="none">
            <a:spAutoFit/>
          </a:bodyPr>
          <a:lstStyle/>
          <a:p>
            <a:pPr algn="ctr"/>
            <a:r>
              <a:rPr lang="en-US" sz="2500" b="1" u="sng" dirty="0"/>
              <a:t>Larger frequency </a:t>
            </a:r>
          </a:p>
          <a:p>
            <a:pPr algn="ctr"/>
            <a:r>
              <a:rPr lang="en-US" sz="2500" b="1" u="sng" dirty="0"/>
              <a:t>= Higher pitch sound</a:t>
            </a:r>
            <a:endParaRPr lang="en-US" sz="2500" dirty="0"/>
          </a:p>
        </p:txBody>
      </p:sp>
      <p:cxnSp>
        <p:nvCxnSpPr>
          <p:cNvPr id="9" name="Straight Arrow Connector 8">
            <a:extLst>
              <a:ext uri="{FF2B5EF4-FFF2-40B4-BE49-F238E27FC236}">
                <a16:creationId xmlns:a16="http://schemas.microsoft.com/office/drawing/2014/main" id="{5451F4D3-89C2-4891-AF0A-4D116FE2AC82}"/>
              </a:ext>
            </a:extLst>
          </p:cNvPr>
          <p:cNvCxnSpPr>
            <a:cxnSpLocks/>
            <a:stCxn id="6" idx="1"/>
          </p:cNvCxnSpPr>
          <p:nvPr/>
        </p:nvCxnSpPr>
        <p:spPr>
          <a:xfrm flipH="1">
            <a:off x="5159829" y="3220745"/>
            <a:ext cx="9806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581064-E372-43E1-B988-960B3B3F04FD}"/>
              </a:ext>
            </a:extLst>
          </p:cNvPr>
          <p:cNvCxnSpPr>
            <a:cxnSpLocks/>
          </p:cNvCxnSpPr>
          <p:nvPr/>
        </p:nvCxnSpPr>
        <p:spPr>
          <a:xfrm flipH="1">
            <a:off x="5159829" y="4750169"/>
            <a:ext cx="9806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AE94A9-687C-45B4-95A5-0D8CCE41DD09}"/>
              </a:ext>
            </a:extLst>
          </p:cNvPr>
          <p:cNvSpPr/>
          <p:nvPr/>
        </p:nvSpPr>
        <p:spPr>
          <a:xfrm>
            <a:off x="1088621" y="1728787"/>
            <a:ext cx="9123099" cy="4386942"/>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mans face&#10;&#10;Description automatically generated">
            <a:extLst>
              <a:ext uri="{FF2B5EF4-FFF2-40B4-BE49-F238E27FC236}">
                <a16:creationId xmlns:a16="http://schemas.microsoft.com/office/drawing/2014/main" id="{B1AF74B0-7E75-4E2B-9975-205FC147C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047" y="2674684"/>
            <a:ext cx="6572250" cy="2733675"/>
          </a:xfrm>
          <a:prstGeom prst="rect">
            <a:avLst/>
          </a:prstGeom>
        </p:spPr>
      </p:pic>
      <p:sp>
        <p:nvSpPr>
          <p:cNvPr id="16" name="Rectangle 15">
            <a:extLst>
              <a:ext uri="{FF2B5EF4-FFF2-40B4-BE49-F238E27FC236}">
                <a16:creationId xmlns:a16="http://schemas.microsoft.com/office/drawing/2014/main" id="{78AC0240-7FB0-4539-BCBB-C82D5AC8019C}"/>
              </a:ext>
            </a:extLst>
          </p:cNvPr>
          <p:cNvSpPr/>
          <p:nvPr/>
        </p:nvSpPr>
        <p:spPr>
          <a:xfrm>
            <a:off x="1984743" y="1945419"/>
            <a:ext cx="7330853" cy="477054"/>
          </a:xfrm>
          <a:prstGeom prst="rect">
            <a:avLst/>
          </a:prstGeom>
        </p:spPr>
        <p:txBody>
          <a:bodyPr wrap="none">
            <a:spAutoFit/>
          </a:bodyPr>
          <a:lstStyle/>
          <a:p>
            <a:pPr algn="ctr"/>
            <a:r>
              <a:rPr lang="en-US" sz="2500" dirty="0"/>
              <a:t>Soundwaves travel through air </a:t>
            </a:r>
            <a:r>
              <a:rPr lang="en-US" sz="2500" b="1" dirty="0"/>
              <a:t>longitudinally</a:t>
            </a:r>
            <a:r>
              <a:rPr lang="en-US" sz="2500" dirty="0"/>
              <a:t>.</a:t>
            </a:r>
          </a:p>
        </p:txBody>
      </p:sp>
    </p:spTree>
    <p:extLst>
      <p:ext uri="{BB962C8B-B14F-4D97-AF65-F5344CB8AC3E}">
        <p14:creationId xmlns:p14="http://schemas.microsoft.com/office/powerpoint/2010/main" val="42335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922E-A6AC-43E7-B09E-9FB65EF9F7BB}"/>
              </a:ext>
            </a:extLst>
          </p:cNvPr>
          <p:cNvSpPr>
            <a:spLocks noGrp="1"/>
          </p:cNvSpPr>
          <p:nvPr>
            <p:ph type="title"/>
          </p:nvPr>
        </p:nvSpPr>
        <p:spPr/>
        <p:txBody>
          <a:bodyPr/>
          <a:lstStyle/>
          <a:p>
            <a:r>
              <a:rPr lang="en-US" dirty="0"/>
              <a:t>Recorded Audio</a:t>
            </a:r>
          </a:p>
        </p:txBody>
      </p:sp>
      <p:sp>
        <p:nvSpPr>
          <p:cNvPr id="3" name="Content Placeholder 2">
            <a:extLst>
              <a:ext uri="{FF2B5EF4-FFF2-40B4-BE49-F238E27FC236}">
                <a16:creationId xmlns:a16="http://schemas.microsoft.com/office/drawing/2014/main" id="{69373F79-080C-4338-9AF7-97915C2A477E}"/>
              </a:ext>
            </a:extLst>
          </p:cNvPr>
          <p:cNvSpPr>
            <a:spLocks noGrp="1"/>
          </p:cNvSpPr>
          <p:nvPr>
            <p:ph idx="1"/>
          </p:nvPr>
        </p:nvSpPr>
        <p:spPr>
          <a:xfrm>
            <a:off x="1261872" y="1828801"/>
            <a:ext cx="8595360" cy="487364"/>
          </a:xfrm>
        </p:spPr>
        <p:txBody>
          <a:bodyPr/>
          <a:lstStyle/>
          <a:p>
            <a:pPr marL="0" indent="0">
              <a:buNone/>
            </a:pPr>
            <a:r>
              <a:rPr lang="en-US" sz="2500" dirty="0"/>
              <a:t>Sound is often recorded as an electronic </a:t>
            </a:r>
            <a:r>
              <a:rPr lang="en-US" sz="2500" b="1" u="sng" dirty="0"/>
              <a:t>signal</a:t>
            </a:r>
            <a:r>
              <a:rPr lang="en-US" sz="2500" dirty="0"/>
              <a:t>.</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gull.aiff">
            <a:hlinkClick r:id="" action="ppaction://media"/>
            <a:extLst>
              <a:ext uri="{FF2B5EF4-FFF2-40B4-BE49-F238E27FC236}">
                <a16:creationId xmlns:a16="http://schemas.microsoft.com/office/drawing/2014/main" id="{050D970A-F1E0-488B-9B7B-EC8F6FC381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34768" y="3078924"/>
            <a:ext cx="487363" cy="487363"/>
          </a:xfrm>
          <a:prstGeom prst="rect">
            <a:avLst/>
          </a:prstGeom>
        </p:spPr>
      </p:pic>
      <p:pic>
        <p:nvPicPr>
          <p:cNvPr id="3074" name="Picture 2">
            <a:extLst>
              <a:ext uri="{FF2B5EF4-FFF2-40B4-BE49-F238E27FC236}">
                <a16:creationId xmlns:a16="http://schemas.microsoft.com/office/drawing/2014/main" id="{F94753E3-6621-4682-BDE2-02CF355008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1860" y="2570130"/>
            <a:ext cx="40195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5" name="words.aiff">
            <a:hlinkClick r:id="" action="ppaction://media"/>
            <a:extLst>
              <a:ext uri="{FF2B5EF4-FFF2-40B4-BE49-F238E27FC236}">
                <a16:creationId xmlns:a16="http://schemas.microsoft.com/office/drawing/2014/main" id="{53753D75-7C81-4784-BDE4-DFEDAF642C8A}"/>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2334767" y="4775780"/>
            <a:ext cx="487363" cy="487363"/>
          </a:xfrm>
          <a:prstGeom prst="rect">
            <a:avLst/>
          </a:prstGeom>
        </p:spPr>
      </p:pic>
      <p:pic>
        <p:nvPicPr>
          <p:cNvPr id="3078" name="Picture 6">
            <a:extLst>
              <a:ext uri="{FF2B5EF4-FFF2-40B4-BE49-F238E27FC236}">
                <a16:creationId xmlns:a16="http://schemas.microsoft.com/office/drawing/2014/main" id="{78450C10-D745-4593-8823-63773F6EDB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1860" y="4266987"/>
            <a:ext cx="4019550" cy="150495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EC121551-074E-4FBD-8567-80062BED181A}"/>
              </a:ext>
            </a:extLst>
          </p:cNvPr>
          <p:cNvSpPr txBox="1">
            <a:spLocks/>
          </p:cNvSpPr>
          <p:nvPr/>
        </p:nvSpPr>
        <p:spPr>
          <a:xfrm>
            <a:off x="1013956" y="6025903"/>
            <a:ext cx="8595359" cy="42454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Font typeface="Arial" pitchFamily="34" charset="0"/>
              <a:buNone/>
            </a:pPr>
            <a:r>
              <a:rPr lang="en-US" sz="2500" dirty="0"/>
              <a:t>Filtering of audio signal is useful for many applications!</a:t>
            </a:r>
          </a:p>
        </p:txBody>
      </p:sp>
      <p:sp>
        <p:nvSpPr>
          <p:cNvPr id="6" name="Rectangle 5">
            <a:extLst>
              <a:ext uri="{FF2B5EF4-FFF2-40B4-BE49-F238E27FC236}">
                <a16:creationId xmlns:a16="http://schemas.microsoft.com/office/drawing/2014/main" id="{59177B03-BAF6-4C67-9BBF-37D294AB251D}"/>
              </a:ext>
            </a:extLst>
          </p:cNvPr>
          <p:cNvSpPr/>
          <p:nvPr/>
        </p:nvSpPr>
        <p:spPr>
          <a:xfrm>
            <a:off x="2079171" y="2449286"/>
            <a:ext cx="5747658" cy="17016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7705D-7351-4B18-95D4-0931C2F7F4F4}"/>
              </a:ext>
            </a:extLst>
          </p:cNvPr>
          <p:cNvSpPr/>
          <p:nvPr/>
        </p:nvSpPr>
        <p:spPr>
          <a:xfrm>
            <a:off x="2079171" y="4185589"/>
            <a:ext cx="5747658" cy="17016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40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3"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18" fill="hold"/>
                                        <p:tgtEl>
                                          <p:spTgt spid="5"/>
                                        </p:tgtEl>
                                      </p:cBhvr>
                                    </p:cmd>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xit" presetSubtype="0" fill="hold" grpId="1"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4"/>
                </p:tgtEl>
              </p:cMediaNode>
            </p:audio>
            <p:audio>
              <p:cMediaNode vol="80000">
                <p:cTn id="21" fill="hold" display="0">
                  <p:stCondLst>
                    <p:cond delay="indefinite"/>
                  </p:stCondLst>
                  <p:endCondLst>
                    <p:cond evt="onStopAudio" delay="0">
                      <p:tgtEl>
                        <p:sldTgt/>
                      </p:tgtEl>
                    </p:cond>
                  </p:endCondLst>
                </p:cTn>
                <p:tgtEl>
                  <p:spTgt spid="5"/>
                </p:tgtEl>
              </p:cMediaNode>
            </p:audio>
          </p:childTnLst>
        </p:cTn>
      </p:par>
    </p:tnLst>
    <p:bldLst>
      <p:bldP spid="6" grpId="0" animBg="1"/>
      <p:bldP spid="6" grpId="1"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A1CA-4EC4-4696-B390-DC732CC84E40}"/>
              </a:ext>
            </a:extLst>
          </p:cNvPr>
          <p:cNvSpPr>
            <a:spLocks noGrp="1"/>
          </p:cNvSpPr>
          <p:nvPr>
            <p:ph type="title"/>
          </p:nvPr>
        </p:nvSpPr>
        <p:spPr>
          <a:xfrm>
            <a:off x="903514" y="2460795"/>
            <a:ext cx="9535885" cy="1936410"/>
          </a:xfrm>
        </p:spPr>
        <p:txBody>
          <a:bodyPr>
            <a:noAutofit/>
          </a:bodyPr>
          <a:lstStyle/>
          <a:p>
            <a:pPr algn="ctr"/>
            <a:r>
              <a:rPr lang="en-US" sz="6000" dirty="0"/>
              <a:t>Open ‘</a:t>
            </a:r>
            <a:r>
              <a:rPr lang="en-US" sz="6000" dirty="0" err="1"/>
              <a:t>gameTutorialRH</a:t>
            </a:r>
            <a:r>
              <a:rPr lang="en-US" sz="6000" dirty="0"/>
              <a:t>’ in OCTAVE</a:t>
            </a:r>
          </a:p>
        </p:txBody>
      </p:sp>
    </p:spTree>
    <p:extLst>
      <p:ext uri="{BB962C8B-B14F-4D97-AF65-F5344CB8AC3E}">
        <p14:creationId xmlns:p14="http://schemas.microsoft.com/office/powerpoint/2010/main" val="69698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263B-2556-4BA7-8337-0F028B7E831E}"/>
              </a:ext>
            </a:extLst>
          </p:cNvPr>
          <p:cNvSpPr>
            <a:spLocks noGrp="1"/>
          </p:cNvSpPr>
          <p:nvPr>
            <p:ph type="title"/>
          </p:nvPr>
        </p:nvSpPr>
        <p:spPr/>
        <p:txBody>
          <a:bodyPr/>
          <a:lstStyle/>
          <a:p>
            <a:r>
              <a:rPr lang="en-US" dirty="0"/>
              <a:t>Encrypted Audio Files</a:t>
            </a:r>
          </a:p>
        </p:txBody>
      </p:sp>
      <p:pic>
        <p:nvPicPr>
          <p:cNvPr id="4" name="Picture 3">
            <a:extLst>
              <a:ext uri="{FF2B5EF4-FFF2-40B4-BE49-F238E27FC236}">
                <a16:creationId xmlns:a16="http://schemas.microsoft.com/office/drawing/2014/main" id="{2DF5E9ED-B0AF-422E-BCBA-BAF44D1CF1E7}"/>
              </a:ext>
            </a:extLst>
          </p:cNvPr>
          <p:cNvPicPr>
            <a:picLocks noChangeAspect="1"/>
          </p:cNvPicPr>
          <p:nvPr/>
        </p:nvPicPr>
        <p:blipFill>
          <a:blip r:embed="rId2"/>
          <a:stretch>
            <a:fillRect/>
          </a:stretch>
        </p:blipFill>
        <p:spPr>
          <a:xfrm>
            <a:off x="2928937" y="2519362"/>
            <a:ext cx="6334125" cy="1819275"/>
          </a:xfrm>
          <a:prstGeom prst="rect">
            <a:avLst/>
          </a:prstGeom>
        </p:spPr>
      </p:pic>
      <p:pic>
        <p:nvPicPr>
          <p:cNvPr id="8" name="Picture 7">
            <a:extLst>
              <a:ext uri="{FF2B5EF4-FFF2-40B4-BE49-F238E27FC236}">
                <a16:creationId xmlns:a16="http://schemas.microsoft.com/office/drawing/2014/main" id="{0B4C2800-9B98-4AB2-A121-563D8BCF1E0D}"/>
              </a:ext>
            </a:extLst>
          </p:cNvPr>
          <p:cNvPicPr>
            <a:picLocks noChangeAspect="1"/>
          </p:cNvPicPr>
          <p:nvPr/>
        </p:nvPicPr>
        <p:blipFill>
          <a:blip r:embed="rId3"/>
          <a:stretch>
            <a:fillRect/>
          </a:stretch>
        </p:blipFill>
        <p:spPr>
          <a:xfrm>
            <a:off x="3457603" y="1800179"/>
            <a:ext cx="5276791" cy="4335917"/>
          </a:xfrm>
          <a:prstGeom prst="rect">
            <a:avLst/>
          </a:prstGeom>
        </p:spPr>
      </p:pic>
    </p:spTree>
    <p:extLst>
      <p:ext uri="{BB962C8B-B14F-4D97-AF65-F5344CB8AC3E}">
        <p14:creationId xmlns:p14="http://schemas.microsoft.com/office/powerpoint/2010/main" val="260922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263B-2556-4BA7-8337-0F028B7E831E}"/>
              </a:ext>
            </a:extLst>
          </p:cNvPr>
          <p:cNvSpPr>
            <a:spLocks noGrp="1"/>
          </p:cNvSpPr>
          <p:nvPr>
            <p:ph type="title"/>
          </p:nvPr>
        </p:nvSpPr>
        <p:spPr/>
        <p:txBody>
          <a:bodyPr/>
          <a:lstStyle/>
          <a:p>
            <a:r>
              <a:rPr lang="en-US" dirty="0"/>
              <a:t>What filter would clean the signal?</a:t>
            </a:r>
          </a:p>
        </p:txBody>
      </p:sp>
      <p:pic>
        <p:nvPicPr>
          <p:cNvPr id="8" name="Picture 7">
            <a:extLst>
              <a:ext uri="{FF2B5EF4-FFF2-40B4-BE49-F238E27FC236}">
                <a16:creationId xmlns:a16="http://schemas.microsoft.com/office/drawing/2014/main" id="{0B4C2800-9B98-4AB2-A121-563D8BCF1E0D}"/>
              </a:ext>
            </a:extLst>
          </p:cNvPr>
          <p:cNvPicPr>
            <a:picLocks noChangeAspect="1"/>
          </p:cNvPicPr>
          <p:nvPr/>
        </p:nvPicPr>
        <p:blipFill>
          <a:blip r:embed="rId2"/>
          <a:stretch>
            <a:fillRect/>
          </a:stretch>
        </p:blipFill>
        <p:spPr>
          <a:xfrm>
            <a:off x="3457603" y="1800179"/>
            <a:ext cx="5276791" cy="4335917"/>
          </a:xfrm>
          <a:prstGeom prst="rect">
            <a:avLst/>
          </a:prstGeom>
        </p:spPr>
      </p:pic>
      <p:cxnSp>
        <p:nvCxnSpPr>
          <p:cNvPr id="5" name="Straight Connector 4">
            <a:extLst>
              <a:ext uri="{FF2B5EF4-FFF2-40B4-BE49-F238E27FC236}">
                <a16:creationId xmlns:a16="http://schemas.microsoft.com/office/drawing/2014/main" id="{EECD1E90-A71E-4224-B4B5-81777E3F8C86}"/>
              </a:ext>
            </a:extLst>
          </p:cNvPr>
          <p:cNvCxnSpPr/>
          <p:nvPr/>
        </p:nvCxnSpPr>
        <p:spPr>
          <a:xfrm flipV="1">
            <a:off x="5323115" y="2024743"/>
            <a:ext cx="0" cy="37991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9FD93AD-2BCF-40B9-9E38-B7305733FDD5}"/>
              </a:ext>
            </a:extLst>
          </p:cNvPr>
          <p:cNvCxnSpPr/>
          <p:nvPr/>
        </p:nvCxnSpPr>
        <p:spPr>
          <a:xfrm flipV="1">
            <a:off x="5584371" y="2024743"/>
            <a:ext cx="0" cy="37991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B3862B-DFCC-440E-93FF-5C17B7DB222A}"/>
              </a:ext>
            </a:extLst>
          </p:cNvPr>
          <p:cNvCxnSpPr>
            <a:cxnSpLocks/>
          </p:cNvCxnSpPr>
          <p:nvPr/>
        </p:nvCxnSpPr>
        <p:spPr>
          <a:xfrm>
            <a:off x="5323115" y="2024743"/>
            <a:ext cx="261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F3BC143-CDD5-4542-BA48-F1180077A862}"/>
              </a:ext>
            </a:extLst>
          </p:cNvPr>
          <p:cNvSpPr/>
          <p:nvPr/>
        </p:nvSpPr>
        <p:spPr>
          <a:xfrm>
            <a:off x="1788178" y="2527731"/>
            <a:ext cx="1292341" cy="369332"/>
          </a:xfrm>
          <a:prstGeom prst="rect">
            <a:avLst/>
          </a:prstGeom>
        </p:spPr>
        <p:txBody>
          <a:bodyPr wrap="none">
            <a:spAutoFit/>
          </a:bodyPr>
          <a:lstStyle/>
          <a:p>
            <a:pPr algn="ctr"/>
            <a:r>
              <a:rPr lang="en-US" dirty="0" err="1"/>
              <a:t>Highpass</a:t>
            </a:r>
            <a:r>
              <a:rPr lang="en-US" dirty="0"/>
              <a:t>?</a:t>
            </a:r>
          </a:p>
        </p:txBody>
      </p:sp>
      <p:sp>
        <p:nvSpPr>
          <p:cNvPr id="19" name="Rectangle 18">
            <a:extLst>
              <a:ext uri="{FF2B5EF4-FFF2-40B4-BE49-F238E27FC236}">
                <a16:creationId xmlns:a16="http://schemas.microsoft.com/office/drawing/2014/main" id="{BFD35417-A31C-4BEA-B2C6-CCB67FE5DFF8}"/>
              </a:ext>
            </a:extLst>
          </p:cNvPr>
          <p:cNvSpPr/>
          <p:nvPr/>
        </p:nvSpPr>
        <p:spPr>
          <a:xfrm>
            <a:off x="1768141" y="4418919"/>
            <a:ext cx="1332416" cy="369332"/>
          </a:xfrm>
          <a:prstGeom prst="rect">
            <a:avLst/>
          </a:prstGeom>
        </p:spPr>
        <p:txBody>
          <a:bodyPr wrap="none">
            <a:spAutoFit/>
          </a:bodyPr>
          <a:lstStyle/>
          <a:p>
            <a:pPr algn="ctr"/>
            <a:r>
              <a:rPr lang="en-US" dirty="0"/>
              <a:t>Bandpass?</a:t>
            </a:r>
          </a:p>
        </p:txBody>
      </p:sp>
      <p:sp>
        <p:nvSpPr>
          <p:cNvPr id="20" name="Rectangle 19">
            <a:extLst>
              <a:ext uri="{FF2B5EF4-FFF2-40B4-BE49-F238E27FC236}">
                <a16:creationId xmlns:a16="http://schemas.microsoft.com/office/drawing/2014/main" id="{31AA1D8E-4ED3-49AA-95A8-DEBF10C1DA14}"/>
              </a:ext>
            </a:extLst>
          </p:cNvPr>
          <p:cNvSpPr/>
          <p:nvPr/>
        </p:nvSpPr>
        <p:spPr>
          <a:xfrm>
            <a:off x="1778561" y="3823342"/>
            <a:ext cx="1301958" cy="369332"/>
          </a:xfrm>
          <a:prstGeom prst="rect">
            <a:avLst/>
          </a:prstGeom>
        </p:spPr>
        <p:txBody>
          <a:bodyPr wrap="none">
            <a:spAutoFit/>
          </a:bodyPr>
          <a:lstStyle/>
          <a:p>
            <a:pPr algn="ctr"/>
            <a:r>
              <a:rPr lang="en-US" dirty="0" err="1"/>
              <a:t>Bandstop</a:t>
            </a:r>
            <a:r>
              <a:rPr lang="en-US" dirty="0"/>
              <a:t>?</a:t>
            </a:r>
          </a:p>
        </p:txBody>
      </p:sp>
      <p:sp>
        <p:nvSpPr>
          <p:cNvPr id="21" name="Rectangle 20">
            <a:extLst>
              <a:ext uri="{FF2B5EF4-FFF2-40B4-BE49-F238E27FC236}">
                <a16:creationId xmlns:a16="http://schemas.microsoft.com/office/drawing/2014/main" id="{F2A80EE4-BA8A-42C5-895F-FF1F74ED35F5}"/>
              </a:ext>
            </a:extLst>
          </p:cNvPr>
          <p:cNvSpPr/>
          <p:nvPr/>
        </p:nvSpPr>
        <p:spPr>
          <a:xfrm>
            <a:off x="1823445" y="3175536"/>
            <a:ext cx="1212190" cy="369332"/>
          </a:xfrm>
          <a:prstGeom prst="rect">
            <a:avLst/>
          </a:prstGeom>
        </p:spPr>
        <p:txBody>
          <a:bodyPr wrap="none">
            <a:spAutoFit/>
          </a:bodyPr>
          <a:lstStyle/>
          <a:p>
            <a:pPr algn="ctr"/>
            <a:r>
              <a:rPr lang="en-US" dirty="0"/>
              <a:t>Lowpass?</a:t>
            </a:r>
          </a:p>
        </p:txBody>
      </p:sp>
      <p:sp>
        <p:nvSpPr>
          <p:cNvPr id="22" name="Rectangle 21">
            <a:extLst>
              <a:ext uri="{FF2B5EF4-FFF2-40B4-BE49-F238E27FC236}">
                <a16:creationId xmlns:a16="http://schemas.microsoft.com/office/drawing/2014/main" id="{3AA8313A-76E1-426D-A7B5-E16F07BE5584}"/>
              </a:ext>
            </a:extLst>
          </p:cNvPr>
          <p:cNvSpPr/>
          <p:nvPr/>
        </p:nvSpPr>
        <p:spPr>
          <a:xfrm>
            <a:off x="1768141" y="3645274"/>
            <a:ext cx="1332416" cy="7254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C44726-2899-4F3E-A3BB-4C5D2BFC2D6A}"/>
              </a:ext>
            </a:extLst>
          </p:cNvPr>
          <p:cNvSpPr/>
          <p:nvPr/>
        </p:nvSpPr>
        <p:spPr>
          <a:xfrm>
            <a:off x="5323099" y="2024743"/>
            <a:ext cx="261256" cy="3799114"/>
          </a:xfrm>
          <a:prstGeom prst="rect">
            <a:avLst/>
          </a:prstGeom>
          <a:solidFill>
            <a:srgbClr val="FF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89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1D66-B0AD-4979-986B-93AA96536054}"/>
              </a:ext>
            </a:extLst>
          </p:cNvPr>
          <p:cNvSpPr>
            <a:spLocks noGrp="1"/>
          </p:cNvSpPr>
          <p:nvPr>
            <p:ph type="title"/>
          </p:nvPr>
        </p:nvSpPr>
        <p:spPr/>
        <p:txBody>
          <a:bodyPr/>
          <a:lstStyle/>
          <a:p>
            <a:r>
              <a:rPr lang="en-US" dirty="0"/>
              <a:t>Choose the range!</a:t>
            </a:r>
          </a:p>
        </p:txBody>
      </p:sp>
      <p:pic>
        <p:nvPicPr>
          <p:cNvPr id="4" name="Picture 3">
            <a:extLst>
              <a:ext uri="{FF2B5EF4-FFF2-40B4-BE49-F238E27FC236}">
                <a16:creationId xmlns:a16="http://schemas.microsoft.com/office/drawing/2014/main" id="{5B2E8EC4-91B7-4A1C-BA17-D4F562677142}"/>
              </a:ext>
            </a:extLst>
          </p:cNvPr>
          <p:cNvPicPr>
            <a:picLocks noChangeAspect="1"/>
          </p:cNvPicPr>
          <p:nvPr/>
        </p:nvPicPr>
        <p:blipFill>
          <a:blip r:embed="rId2"/>
          <a:stretch>
            <a:fillRect/>
          </a:stretch>
        </p:blipFill>
        <p:spPr>
          <a:xfrm>
            <a:off x="1592389" y="2686050"/>
            <a:ext cx="8086725" cy="1485900"/>
          </a:xfrm>
          <a:prstGeom prst="rect">
            <a:avLst/>
          </a:prstGeom>
        </p:spPr>
      </p:pic>
    </p:spTree>
    <p:extLst>
      <p:ext uri="{BB962C8B-B14F-4D97-AF65-F5344CB8AC3E}">
        <p14:creationId xmlns:p14="http://schemas.microsoft.com/office/powerpoint/2010/main" val="3369569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17B5DF-565D-4483-9AFA-77BFFD576837}"/>
              </a:ext>
            </a:extLst>
          </p:cNvPr>
          <p:cNvSpPr>
            <a:spLocks noGrp="1"/>
          </p:cNvSpPr>
          <p:nvPr>
            <p:ph idx="1"/>
          </p:nvPr>
        </p:nvSpPr>
        <p:spPr>
          <a:xfrm>
            <a:off x="3542863" y="6008233"/>
            <a:ext cx="5106271" cy="424543"/>
          </a:xfrm>
        </p:spPr>
        <p:txBody>
          <a:bodyPr>
            <a:noAutofit/>
          </a:bodyPr>
          <a:lstStyle/>
          <a:p>
            <a:pPr marL="0" indent="0" algn="ctr">
              <a:buNone/>
            </a:pPr>
            <a:r>
              <a:rPr lang="en-US" sz="2500" dirty="0"/>
              <a:t>*</a:t>
            </a:r>
            <a:r>
              <a:rPr lang="en-US" sz="2500" i="1" dirty="0"/>
              <a:t>Who was the person speaking</a:t>
            </a:r>
            <a:r>
              <a:rPr lang="en-US" sz="2500" dirty="0"/>
              <a:t>?</a:t>
            </a:r>
          </a:p>
        </p:txBody>
      </p:sp>
      <p:grpSp>
        <p:nvGrpSpPr>
          <p:cNvPr id="8" name="Group 7">
            <a:extLst>
              <a:ext uri="{FF2B5EF4-FFF2-40B4-BE49-F238E27FC236}">
                <a16:creationId xmlns:a16="http://schemas.microsoft.com/office/drawing/2014/main" id="{1A17BF6A-464F-47F4-82E2-01F79BE36DE7}"/>
              </a:ext>
            </a:extLst>
          </p:cNvPr>
          <p:cNvGrpSpPr/>
          <p:nvPr/>
        </p:nvGrpSpPr>
        <p:grpSpPr>
          <a:xfrm>
            <a:off x="2781299" y="588508"/>
            <a:ext cx="6629400" cy="5419725"/>
            <a:chOff x="2781300" y="719137"/>
            <a:chExt cx="6629400" cy="5419725"/>
          </a:xfrm>
        </p:grpSpPr>
        <p:pic>
          <p:nvPicPr>
            <p:cNvPr id="4" name="Picture 3">
              <a:extLst>
                <a:ext uri="{FF2B5EF4-FFF2-40B4-BE49-F238E27FC236}">
                  <a16:creationId xmlns:a16="http://schemas.microsoft.com/office/drawing/2014/main" id="{DD7E47BE-0618-4E75-A892-E05F9C4431C7}"/>
                </a:ext>
              </a:extLst>
            </p:cNvPr>
            <p:cNvPicPr>
              <a:picLocks noChangeAspect="1"/>
            </p:cNvPicPr>
            <p:nvPr/>
          </p:nvPicPr>
          <p:blipFill>
            <a:blip r:embed="rId2"/>
            <a:stretch>
              <a:fillRect/>
            </a:stretch>
          </p:blipFill>
          <p:spPr>
            <a:xfrm>
              <a:off x="2781300" y="719137"/>
              <a:ext cx="6629400" cy="5419725"/>
            </a:xfrm>
            <a:prstGeom prst="rect">
              <a:avLst/>
            </a:prstGeom>
          </p:spPr>
        </p:pic>
        <p:cxnSp>
          <p:nvCxnSpPr>
            <p:cNvPr id="5" name="Straight Connector 4">
              <a:extLst>
                <a:ext uri="{FF2B5EF4-FFF2-40B4-BE49-F238E27FC236}">
                  <a16:creationId xmlns:a16="http://schemas.microsoft.com/office/drawing/2014/main" id="{F93DE0DB-91B1-4344-8085-611320DEE179}"/>
                </a:ext>
              </a:extLst>
            </p:cNvPr>
            <p:cNvCxnSpPr/>
            <p:nvPr/>
          </p:nvCxnSpPr>
          <p:spPr>
            <a:xfrm flipV="1">
              <a:off x="5094515" y="1839686"/>
              <a:ext cx="0" cy="37991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0946206-D0AA-4E41-A6F2-75EA4BAAAA81}"/>
                </a:ext>
              </a:extLst>
            </p:cNvPr>
            <p:cNvCxnSpPr/>
            <p:nvPr/>
          </p:nvCxnSpPr>
          <p:spPr>
            <a:xfrm flipV="1">
              <a:off x="5355771" y="1839686"/>
              <a:ext cx="0" cy="37991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A5C6FB3-A0D5-4D64-8A6C-71CAB99EA438}"/>
                </a:ext>
              </a:extLst>
            </p:cNvPr>
            <p:cNvCxnSpPr>
              <a:cxnSpLocks/>
            </p:cNvCxnSpPr>
            <p:nvPr/>
          </p:nvCxnSpPr>
          <p:spPr>
            <a:xfrm>
              <a:off x="5094515" y="1839686"/>
              <a:ext cx="261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4724E876-52DE-431A-9FDB-AAD9EB55CCEC}"/>
              </a:ext>
            </a:extLst>
          </p:cNvPr>
          <p:cNvSpPr/>
          <p:nvPr/>
        </p:nvSpPr>
        <p:spPr>
          <a:xfrm>
            <a:off x="5094514" y="1709057"/>
            <a:ext cx="261256" cy="3799114"/>
          </a:xfrm>
          <a:prstGeom prst="rect">
            <a:avLst/>
          </a:prstGeom>
          <a:solidFill>
            <a:srgbClr val="FF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68336C5-5F29-41B0-B556-A17AFC2370C4}"/>
              </a:ext>
            </a:extLst>
          </p:cNvPr>
          <p:cNvCxnSpPr>
            <a:cxnSpLocks/>
          </p:cNvCxnSpPr>
          <p:nvPr/>
        </p:nvCxnSpPr>
        <p:spPr>
          <a:xfrm flipH="1">
            <a:off x="5225142" y="4691744"/>
            <a:ext cx="555170" cy="5442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3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3F40-5428-4A3B-BC28-C65A63236423}"/>
              </a:ext>
            </a:extLst>
          </p:cNvPr>
          <p:cNvSpPr>
            <a:spLocks noGrp="1"/>
          </p:cNvSpPr>
          <p:nvPr>
            <p:ph type="title"/>
          </p:nvPr>
        </p:nvSpPr>
        <p:spPr/>
        <p:txBody>
          <a:bodyPr/>
          <a:lstStyle/>
          <a:p>
            <a:r>
              <a:rPr lang="en-US" dirty="0"/>
              <a:t>Next Clip!</a:t>
            </a:r>
          </a:p>
        </p:txBody>
      </p:sp>
      <p:sp>
        <p:nvSpPr>
          <p:cNvPr id="3" name="Content Placeholder 2">
            <a:extLst>
              <a:ext uri="{FF2B5EF4-FFF2-40B4-BE49-F238E27FC236}">
                <a16:creationId xmlns:a16="http://schemas.microsoft.com/office/drawing/2014/main" id="{85132962-E2A4-41E6-B30F-075E7FB72E69}"/>
              </a:ext>
            </a:extLst>
          </p:cNvPr>
          <p:cNvSpPr>
            <a:spLocks noGrp="1"/>
          </p:cNvSpPr>
          <p:nvPr>
            <p:ph idx="1"/>
          </p:nvPr>
        </p:nvSpPr>
        <p:spPr>
          <a:xfrm>
            <a:off x="1261872" y="4898118"/>
            <a:ext cx="8595360" cy="1012825"/>
          </a:xfrm>
        </p:spPr>
        <p:txBody>
          <a:bodyPr>
            <a:normAutofit/>
          </a:bodyPr>
          <a:lstStyle/>
          <a:p>
            <a:pPr marL="0" indent="0" algn="ctr">
              <a:buNone/>
            </a:pPr>
            <a:r>
              <a:rPr lang="en-US" sz="2500" dirty="0"/>
              <a:t>*</a:t>
            </a:r>
            <a:r>
              <a:rPr lang="en-US" sz="2500" i="1" dirty="0"/>
              <a:t>What is different about the frequency spectrum of this graph?</a:t>
            </a:r>
          </a:p>
        </p:txBody>
      </p:sp>
      <p:pic>
        <p:nvPicPr>
          <p:cNvPr id="4" name="Picture 3">
            <a:extLst>
              <a:ext uri="{FF2B5EF4-FFF2-40B4-BE49-F238E27FC236}">
                <a16:creationId xmlns:a16="http://schemas.microsoft.com/office/drawing/2014/main" id="{4D861014-C018-41D9-938E-3F9A61634C19}"/>
              </a:ext>
            </a:extLst>
          </p:cNvPr>
          <p:cNvPicPr>
            <a:picLocks noChangeAspect="1"/>
          </p:cNvPicPr>
          <p:nvPr/>
        </p:nvPicPr>
        <p:blipFill>
          <a:blip r:embed="rId2"/>
          <a:stretch>
            <a:fillRect/>
          </a:stretch>
        </p:blipFill>
        <p:spPr>
          <a:xfrm>
            <a:off x="1787652" y="2471737"/>
            <a:ext cx="7543800" cy="1914525"/>
          </a:xfrm>
          <a:prstGeom prst="rect">
            <a:avLst/>
          </a:prstGeom>
        </p:spPr>
      </p:pic>
    </p:spTree>
    <p:extLst>
      <p:ext uri="{BB962C8B-B14F-4D97-AF65-F5344CB8AC3E}">
        <p14:creationId xmlns:p14="http://schemas.microsoft.com/office/powerpoint/2010/main" val="100585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621</TotalTime>
  <Words>355</Words>
  <Application>Microsoft Office PowerPoint</Application>
  <PresentationFormat>Widescreen</PresentationFormat>
  <Paragraphs>52</Paragraphs>
  <Slides>16</Slides>
  <Notes>0</Notes>
  <HiddenSlides>1</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Cambria Math</vt:lpstr>
      <vt:lpstr>Century Schoolbook</vt:lpstr>
      <vt:lpstr>Wingdings 2</vt:lpstr>
      <vt:lpstr>View</vt:lpstr>
      <vt:lpstr>Audio Codeword Decryption </vt:lpstr>
      <vt:lpstr>Soundwaves!</vt:lpstr>
      <vt:lpstr>Recorded Audio</vt:lpstr>
      <vt:lpstr>Open ‘gameTutorialRH’ in OCTAVE</vt:lpstr>
      <vt:lpstr>Encrypted Audio Files</vt:lpstr>
      <vt:lpstr>What filter would clean the signal?</vt:lpstr>
      <vt:lpstr>Choose the range!</vt:lpstr>
      <vt:lpstr>PowerPoint Presentation</vt:lpstr>
      <vt:lpstr>Next Clip!</vt:lpstr>
      <vt:lpstr>What filter would clean the signal?</vt:lpstr>
      <vt:lpstr>PowerPoint Presentation</vt:lpstr>
      <vt:lpstr>Message Decryption through Audio Filtering</vt:lpstr>
      <vt:lpstr>Objective</vt:lpstr>
      <vt:lpstr>(continued…)</vt:lpstr>
      <vt:lpstr>Open ‘decoderFile.m’ in the ‘audioDecoder/’ folder and load ‘clue#1_START.mat’ to get started!</vt:lpstr>
      <vt:lpstr>Awesome Fourier GIF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Codeword Decryption </dc:title>
  <dc:creator>Jason Smith</dc:creator>
  <cp:lastModifiedBy>Jason Smith</cp:lastModifiedBy>
  <cp:revision>29</cp:revision>
  <dcterms:created xsi:type="dcterms:W3CDTF">2020-02-14T00:40:41Z</dcterms:created>
  <dcterms:modified xsi:type="dcterms:W3CDTF">2020-02-15T13:28:41Z</dcterms:modified>
</cp:coreProperties>
</file>